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44" r:id="rId6"/>
    <p:sldMasterId id="2147483768" r:id="rId7"/>
    <p:sldMasterId id="2147483780" r:id="rId8"/>
  </p:sldMasterIdLst>
  <p:notesMasterIdLst>
    <p:notesMasterId r:id="rId18"/>
  </p:notesMasterIdLst>
  <p:sldIdLst>
    <p:sldId id="256" r:id="rId9"/>
    <p:sldId id="257" r:id="rId10"/>
    <p:sldId id="259" r:id="rId11"/>
    <p:sldId id="258" r:id="rId12"/>
    <p:sldId id="260" r:id="rId13"/>
    <p:sldId id="263" r:id="rId14"/>
    <p:sldId id="261" r:id="rId15"/>
    <p:sldId id="262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FCD30-BF57-43E6-8786-F9CE12C157C4}" type="datetimeFigureOut">
              <a:rPr lang="ru-RU" smtClean="0"/>
              <a:t>03.02.2009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A0731-17E6-4D1C-B855-41A0D30AB2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0731-17E6-4D1C-B855-41A0D30AB270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229600" cy="25003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3248"/>
            <a:ext cx="6400800" cy="3214710"/>
          </a:xfrm>
        </p:spPr>
        <p:txBody>
          <a:bodyPr>
            <a:normAutofit lnSpcReduction="10000"/>
          </a:bodyPr>
          <a:lstStyle/>
          <a:p>
            <a:r>
              <a:rPr lang="ru-RU" sz="7700" b="1" dirty="0" smtClean="0">
                <a:solidFill>
                  <a:srgbClr val="FFFF00"/>
                </a:solidFill>
              </a:rPr>
              <a:t>9 0 0 дней</a:t>
            </a:r>
          </a:p>
          <a:p>
            <a:endParaRPr lang="ru-RU" sz="3600" b="1" dirty="0" smtClean="0">
              <a:solidFill>
                <a:srgbClr val="FFFF00"/>
              </a:solidFill>
            </a:endParaRPr>
          </a:p>
          <a:p>
            <a:r>
              <a:rPr lang="ru-RU" sz="3600" dirty="0" smtClean="0">
                <a:solidFill>
                  <a:srgbClr val="FFFF00"/>
                </a:solidFill>
              </a:rPr>
              <a:t>с 8 сентября 1941 года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по 27 января 1944 года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928670"/>
            <a:ext cx="7479869" cy="17859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 Л О К А Д А 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 Е Н И Н Г Р А Д А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29642" cy="214314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		Родина вами гордится</a:t>
            </a:r>
            <a:br>
              <a:rPr lang="ru-RU" sz="2700" b="1" dirty="0" smtClean="0"/>
            </a:br>
            <a:r>
              <a:rPr lang="ru-RU" sz="2700" b="1" dirty="0" smtClean="0"/>
              <a:t>		и юношей, в мир приходящих,</a:t>
            </a:r>
            <a:br>
              <a:rPr lang="ru-RU" sz="2700" b="1" dirty="0" smtClean="0"/>
            </a:br>
            <a:r>
              <a:rPr lang="ru-RU" sz="2700" b="1" dirty="0" smtClean="0"/>
              <a:t>		стойкости учит и мужеству</a:t>
            </a:r>
            <a:br>
              <a:rPr lang="ru-RU" sz="2700" b="1" dirty="0" smtClean="0"/>
            </a:br>
            <a:r>
              <a:rPr lang="ru-RU" sz="2700" b="1" dirty="0" smtClean="0"/>
              <a:t>		на доблестной жизни вашей.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bloka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071654"/>
            <a:ext cx="7358114" cy="4500618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071546"/>
            <a:ext cx="4040188" cy="1500198"/>
          </a:xfrm>
        </p:spPr>
        <p:txBody>
          <a:bodyPr/>
          <a:lstStyle/>
          <a:p>
            <a:r>
              <a:rPr lang="ru-RU" sz="1400" dirty="0" smtClean="0">
                <a:solidFill>
                  <a:schemeClr val="bg1"/>
                </a:solidFill>
              </a:rPr>
              <a:t>Тяжелые </a:t>
            </a:r>
            <a:r>
              <a:rPr lang="ru-RU" sz="1400" dirty="0">
                <a:solidFill>
                  <a:schemeClr val="bg1"/>
                </a:solidFill>
              </a:rPr>
              <a:t>бомбардировщики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ru-RU" sz="1400" dirty="0">
                <a:solidFill>
                  <a:schemeClr val="bg1"/>
                </a:solidFill>
              </a:rPr>
              <a:t>прорвавшись на большой высоте, беспорядочно сбрасывали тонные бомбы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1071546"/>
            <a:ext cx="4041775" cy="1428760"/>
          </a:xfrm>
        </p:spPr>
        <p:txBody>
          <a:bodyPr/>
          <a:lstStyle/>
          <a:p>
            <a:r>
              <a:rPr lang="ru-RU" sz="1400" dirty="0" smtClean="0">
                <a:solidFill>
                  <a:schemeClr val="bg1"/>
                </a:solidFill>
              </a:rPr>
              <a:t>Прекратилось централизованное отопление домов, замёрзли или были отключены водопровод и канализация.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5478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 rot="694512">
            <a:off x="5202382" y="3273028"/>
            <a:ext cx="3705918" cy="272493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34400" cy="10572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 время блокады погибло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более   </a:t>
            </a:r>
            <a:r>
              <a:rPr lang="ru-RU" b="1" dirty="0" smtClean="0">
                <a:solidFill>
                  <a:srgbClr val="002060"/>
                </a:solidFill>
              </a:rPr>
              <a:t>1 000 000   </a:t>
            </a:r>
            <a:r>
              <a:rPr lang="ru-RU" b="1" dirty="0" smtClean="0">
                <a:solidFill>
                  <a:srgbClr val="C00000"/>
                </a:solidFill>
              </a:rPr>
              <a:t>человек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1069019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2500306"/>
            <a:ext cx="3486953" cy="2749328"/>
          </a:xfrm>
          <a:prstGeom prst="rect">
            <a:avLst/>
          </a:prstGeom>
        </p:spPr>
      </p:pic>
      <p:pic>
        <p:nvPicPr>
          <p:cNvPr id="9" name="Рисунок 8" descr="16013004_blokada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5219">
            <a:off x="1815202" y="4183558"/>
            <a:ext cx="3700072" cy="2193614"/>
          </a:xfrm>
          <a:prstGeom prst="rect">
            <a:avLst/>
          </a:prstGeom>
        </p:spPr>
      </p:pic>
      <p:pic>
        <p:nvPicPr>
          <p:cNvPr id="7" name="Содержимое 6" descr="16013424_blokada_7999.jpg"/>
          <p:cNvPicPr>
            <a:picLocks noGrp="1" noChangeAspect="1"/>
          </p:cNvPicPr>
          <p:nvPr>
            <p:ph sz="quarter" idx="2"/>
          </p:nvPr>
        </p:nvPicPr>
        <p:blipFill>
          <a:blip r:embed="rId5"/>
          <a:stretch>
            <a:fillRect/>
          </a:stretch>
        </p:blipFill>
        <p:spPr>
          <a:xfrm rot="20807413">
            <a:off x="354330" y="2758400"/>
            <a:ext cx="3140523" cy="2214578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714884"/>
            <a:ext cx="8183880" cy="167734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Даже теперь, когда прошло с тех пор шестнадцать лет, трудно осознать, как люди смогли перенести столь длительный острый голод. Но истина остается неоспоримой — ленинградцы нашли в себе силы устоять и сохранить город.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16013205_blokada_45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0351" y="530225"/>
            <a:ext cx="6569335" cy="389890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11304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Хлеб был почти единственным продуктом питания в это время. Урезка пайка за короткий срок более чем на одну треть пагубно сказалась на здоровье людей.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9" name="Содержимое 8" descr="16013903_blokada_86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170" y="1646238"/>
            <a:ext cx="7641660" cy="4525962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34400" cy="133043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При этом до 50 % хлеба составляли примеси, </a:t>
            </a:r>
            <a:br>
              <a:rPr lang="ru-RU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 он был почти несъедобным. </a:t>
            </a:r>
            <a:br>
              <a:rPr lang="ru-RU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Все остальные продукты почти перестали выдаваться.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vpekar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214422"/>
            <a:ext cx="7752590" cy="5470720"/>
          </a:xfr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3990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Плохо организованная эвакуация привела к тому, что многие родители навсегда потеряли своих детей и так и не узнали ничего об их судьбе.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deti-blocadi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6"/>
            <a:ext cx="2381250" cy="3171825"/>
          </a:xfrm>
          <a:prstGeom prst="rect">
            <a:avLst/>
          </a:prstGeom>
        </p:spPr>
      </p:pic>
      <p:pic>
        <p:nvPicPr>
          <p:cNvPr id="6" name="Рисунок 5" descr="r_197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214422"/>
            <a:ext cx="3409237" cy="2014549"/>
          </a:xfrm>
          <a:prstGeom prst="rect">
            <a:avLst/>
          </a:prstGeom>
        </p:spPr>
      </p:pic>
      <p:pic>
        <p:nvPicPr>
          <p:cNvPr id="4" name="Содержимое 3" descr="title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00232" y="2000240"/>
            <a:ext cx="2844800" cy="3810000"/>
          </a:xfrm>
        </p:spPr>
      </p:pic>
      <p:pic>
        <p:nvPicPr>
          <p:cNvPr id="7" name="Рисунок 6" descr="719px-%D0%94%D0%B8%D1%81%D1%82%D1%80%D0%BE%D1%84%D0%B8%D1%8F_%D0%B0%D0%BB%D0%B8%D0%BC%D0%B5%D0%BD%D1%82%D0%B0%D1%80%D0%BD%D0%B0%D1%8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000372"/>
            <a:ext cx="4258494" cy="342902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1753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Дневник </a:t>
            </a:r>
            <a:r>
              <a:rPr lang="ru-RU" b="1" dirty="0" smtClean="0">
                <a:solidFill>
                  <a:srgbClr val="FF0000"/>
                </a:solidFill>
              </a:rPr>
              <a:t>Тани Савичевой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/12 лет</a:t>
            </a:r>
            <a:r>
              <a:rPr lang="ru-RU" dirty="0" smtClean="0">
                <a:solidFill>
                  <a:srgbClr val="FF0000"/>
                </a:solidFill>
              </a:rPr>
              <a:t>/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Б</a:t>
            </a:r>
            <a:r>
              <a:rPr lang="ru-RU" sz="2000" b="1" dirty="0" smtClean="0">
                <a:solidFill>
                  <a:schemeClr val="tx1"/>
                </a:solidFill>
              </a:rPr>
              <a:t>ыл предъявлен на Нюрнбергском процессе, в качестве документа, обвиняющего фашизм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15884272_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643182"/>
            <a:ext cx="5500726" cy="3776243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534400" cy="16305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Нельзя сердцу прекращать помнить, иначе - пресечется род наш человеческий.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f_520565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1762200"/>
            <a:ext cx="6643734" cy="4835440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146</TotalTime>
  <Words>165</Words>
  <PresentationFormat>Экран (4:3)</PresentationFormat>
  <Paragraphs>17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Апекс</vt:lpstr>
      <vt:lpstr>Официальная</vt:lpstr>
      <vt:lpstr>Аспект</vt:lpstr>
      <vt:lpstr>Техническая</vt:lpstr>
      <vt:lpstr>Литейная</vt:lpstr>
      <vt:lpstr>Трек</vt:lpstr>
      <vt:lpstr>Яркая</vt:lpstr>
      <vt:lpstr>1_Литейная</vt:lpstr>
      <vt:lpstr>Слайд 1</vt:lpstr>
      <vt:lpstr>  Родина вами гордится   и юношей, в мир приходящих,   стойкости учит и мужеству   на доблестной жизни вашей. </vt:lpstr>
      <vt:lpstr>за время блокады погибло  более   1 000 000   человек</vt:lpstr>
      <vt:lpstr>Даже теперь, когда прошло с тех пор шестнадцать лет, трудно осознать, как люди смогли перенести столь длительный острый голод. Но истина остается неоспоримой — ленинградцы нашли в себе силы устоять и сохранить город.  </vt:lpstr>
      <vt:lpstr>Хлеб был почти единственным продуктом питания в это время. Урезка пайка за короткий срок более чем на одну треть пагубно сказалась на здоровье людей. </vt:lpstr>
      <vt:lpstr>При этом до 50 % хлеба составляли примеси,  и он был почти несъедобным.  Все остальные продукты почти перестали выдаваться. </vt:lpstr>
      <vt:lpstr>Плохо организованная эвакуация привела к тому, что многие родители навсегда потеряли своих детей и так и не узнали ничего об их судьбе.</vt:lpstr>
      <vt:lpstr>Дневник Тани Савичевой  /12 лет/ Был предъявлен на Нюрнбергском процессе, в качестве документа, обвиняющего фашизм</vt:lpstr>
      <vt:lpstr>Нельзя сердцу прекращать помнить, иначе - пресечется род наш человеческий.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23</cp:revision>
  <dcterms:modified xsi:type="dcterms:W3CDTF">2009-02-03T08:54:34Z</dcterms:modified>
</cp:coreProperties>
</file>